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9" r:id="rId2"/>
    <p:sldId id="468" r:id="rId3"/>
    <p:sldId id="453" r:id="rId4"/>
    <p:sldId id="442" r:id="rId5"/>
    <p:sldId id="448" r:id="rId6"/>
    <p:sldId id="445" r:id="rId7"/>
    <p:sldId id="457" r:id="rId8"/>
    <p:sldId id="447" r:id="rId9"/>
    <p:sldId id="46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D59"/>
    <a:srgbClr val="0000FF"/>
    <a:srgbClr val="DDEBF7"/>
    <a:srgbClr val="4472C4"/>
    <a:srgbClr val="F2F2F2"/>
    <a:srgbClr val="FFCCCC"/>
    <a:srgbClr val="41A533"/>
    <a:srgbClr val="01162D"/>
    <a:srgbClr val="011F41"/>
    <a:srgbClr val="044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68" autoAdjust="0"/>
    <p:restoredTop sz="95909"/>
  </p:normalViewPr>
  <p:slideViewPr>
    <p:cSldViewPr snapToGrid="0">
      <p:cViewPr varScale="1">
        <p:scale>
          <a:sx n="117" d="100"/>
          <a:sy n="117" d="100"/>
        </p:scale>
        <p:origin x="80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FED5F-84C4-4848-86C3-D96EFF8FAE54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E894-B7DC-684C-97E0-D6705579AA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984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C9B177-5DF8-C544-4C1F-17F9BFC8F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953" y="1008657"/>
            <a:ext cx="9144000" cy="724366"/>
          </a:xfrm>
        </p:spPr>
        <p:txBody>
          <a:bodyPr anchor="b">
            <a:noAutofit/>
          </a:bodyPr>
          <a:lstStyle>
            <a:lvl1pPr algn="l">
              <a:defRPr sz="3600" b="1" i="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9C10768-4C41-2F00-5265-6D22FE5D0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AAA3B1D-CC5C-0AFA-1552-E9A6C5EC2F3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6"/>
          <a:stretch/>
        </p:blipFill>
        <p:spPr bwMode="auto">
          <a:xfrm>
            <a:off x="0" y="2360709"/>
            <a:ext cx="12192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FCE543F-C786-8BD1-68BE-59B8088AA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77052" y="6155272"/>
            <a:ext cx="844761" cy="573351"/>
          </a:xfrm>
          <a:prstGeom prst="rect">
            <a:avLst/>
          </a:prstGeom>
        </p:spPr>
      </p:pic>
      <p:grpSp>
        <p:nvGrpSpPr>
          <p:cNvPr id="71" name="Groupe 70">
            <a:extLst>
              <a:ext uri="{FF2B5EF4-FFF2-40B4-BE49-F238E27FC236}">
                <a16:creationId xmlns:a16="http://schemas.microsoft.com/office/drawing/2014/main" id="{07A524D7-3F2D-7E67-705E-36A9E2395289}"/>
              </a:ext>
            </a:extLst>
          </p:cNvPr>
          <p:cNvGrpSpPr/>
          <p:nvPr userDrawn="1"/>
        </p:nvGrpSpPr>
        <p:grpSpPr>
          <a:xfrm>
            <a:off x="596576" y="2310220"/>
            <a:ext cx="2706744" cy="137423"/>
            <a:chOff x="697376" y="2152177"/>
            <a:chExt cx="1344617" cy="68267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6BD884FD-ACB4-A3E3-466A-5836757AA4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73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64730FC-2F79-D7C4-1575-B3BE671592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29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18ECC90-CE4C-3FDF-FD5B-B2D401D0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85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5411FA6-761B-039A-1F7F-858EBBD026B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3412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76F4458-BDAB-D890-23B3-B5AB763B0F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971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5E10E88-5D08-4865-EA8B-74E2A33235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529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AC5FAFC-2365-9DA2-D6A5-9FCD73D5AC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088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BA6C549-5F34-30D2-F714-2C3C36C6EC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646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D223283-61CF-92DF-A37C-CB26E68CBF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204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3C091B2-7F86-A80C-F876-9C4F498C6C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0763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A58699E5-057C-8F0D-A0B6-E1369D430F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5321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E0FDE59-AEE5-2790-8409-F471EF97A4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880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E802DA67-FDCA-2645-8518-87A1D8B2BD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4438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EA26D35-F8BB-B82B-FE2F-3FEEB2CA2E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8996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79568DA-D429-4F70-47F1-A87B303232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555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2B1F2E0-73A3-53F8-3A40-2F09ACD5A3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2672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820FA20C-E694-C472-066F-2B4E0B9E09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8113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0837C2C-C7F6-549F-C9C2-89FED4B629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7230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00A41D9D-3940-D553-EF06-9A627F38DD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1788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76F86CA-D216-8EEA-F258-CC31A2796F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6347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4675FFDD-7E5E-C3C0-2428-4CAD5A3912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0905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12C0288F-B72C-7626-D68F-10EC926F941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5464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D039E06-9BC4-FFD5-6461-A33CC7EF91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0022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6C35B91-8FD3-861D-04F1-0CE98B07DF2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580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E0169EDE-1D59-51F7-07E8-7FD2D60FC07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9139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831DD36-6D5C-404A-1BFA-4489B47291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369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BEB4339-104E-4373-9E41-BB85D5DAD09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825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5C2803D0-A2A0-3760-ABBA-A84CAA78D16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281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6B5ECAD-C03A-84A4-FCBF-001AF078A37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7372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638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37" b="1756"/>
          <a:stretch/>
        </p:blipFill>
        <p:spPr>
          <a:xfrm>
            <a:off x="0" y="2281387"/>
            <a:ext cx="12192000" cy="351905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6C9B177-5DF8-C544-4C1F-17F9BFC8F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953" y="1008657"/>
            <a:ext cx="9144000" cy="724366"/>
          </a:xfrm>
        </p:spPr>
        <p:txBody>
          <a:bodyPr anchor="b">
            <a:noAutofit/>
          </a:bodyPr>
          <a:lstStyle>
            <a:lvl1pPr algn="l">
              <a:defRPr sz="3600" b="1" i="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CE543F-C786-8BD1-68BE-59B8088AA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77052" y="6155272"/>
            <a:ext cx="844761" cy="573351"/>
          </a:xfrm>
          <a:prstGeom prst="rect">
            <a:avLst/>
          </a:prstGeom>
        </p:spPr>
      </p:pic>
      <p:grpSp>
        <p:nvGrpSpPr>
          <p:cNvPr id="71" name="Groupe 70">
            <a:extLst>
              <a:ext uri="{FF2B5EF4-FFF2-40B4-BE49-F238E27FC236}">
                <a16:creationId xmlns:a16="http://schemas.microsoft.com/office/drawing/2014/main" id="{07A524D7-3F2D-7E67-705E-36A9E2395289}"/>
              </a:ext>
            </a:extLst>
          </p:cNvPr>
          <p:cNvGrpSpPr/>
          <p:nvPr userDrawn="1"/>
        </p:nvGrpSpPr>
        <p:grpSpPr>
          <a:xfrm>
            <a:off x="596576" y="2310220"/>
            <a:ext cx="2706744" cy="137423"/>
            <a:chOff x="697376" y="2152177"/>
            <a:chExt cx="1344617" cy="68267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6BD884FD-ACB4-A3E3-466A-5836757AA4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73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64730FC-2F79-D7C4-1575-B3BE671592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29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18ECC90-CE4C-3FDF-FD5B-B2D401D0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85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5411FA6-761B-039A-1F7F-858EBBD026B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3412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76F4458-BDAB-D890-23B3-B5AB763B0F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971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5E10E88-5D08-4865-EA8B-74E2A33235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529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AC5FAFC-2365-9DA2-D6A5-9FCD73D5AC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088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BA6C549-5F34-30D2-F714-2C3C36C6EC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646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D223283-61CF-92DF-A37C-CB26E68CBF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204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3C091B2-7F86-A80C-F876-9C4F498C6C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0763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A58699E5-057C-8F0D-A0B6-E1369D430F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5321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E0FDE59-AEE5-2790-8409-F471EF97A4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880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E802DA67-FDCA-2645-8518-87A1D8B2BD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4438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EA26D35-F8BB-B82B-FE2F-3FEEB2CA2E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8996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79568DA-D429-4F70-47F1-A87B303232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555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2B1F2E0-73A3-53F8-3A40-2F09ACD5A3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2672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820FA20C-E694-C472-066F-2B4E0B9E09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8113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0837C2C-C7F6-549F-C9C2-89FED4B629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7230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00A41D9D-3940-D553-EF06-9A627F38DD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1788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76F86CA-D216-8EEA-F258-CC31A2796F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6347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4675FFDD-7E5E-C3C0-2428-4CAD5A3912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0905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12C0288F-B72C-7626-D68F-10EC926F941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5464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D039E06-9BC4-FFD5-6461-A33CC7EF91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0022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6C35B91-8FD3-861D-04F1-0CE98B07DF2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580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E0169EDE-1D59-51F7-07E8-7FD2D60FC07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9139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831DD36-6D5C-404A-1BFA-4489B47291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369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BEB4339-104E-4373-9E41-BB85D5DAD09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825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5C2803D0-A2A0-3760-ABBA-A84CAA78D16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281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6B5ECAD-C03A-84A4-FCBF-001AF078A37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7372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816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0A328F-5499-4FC8-A253-E4AEA6F07C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32D59"/>
              </a:gs>
              <a:gs pos="100000">
                <a:srgbClr val="01162D"/>
              </a:gs>
            </a:gsLst>
            <a:lin ang="2400000" scaled="0"/>
          </a:gradFill>
          <a:ln>
            <a:solidFill>
              <a:srgbClr val="032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32D59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C9B177-5DF8-C544-4C1F-17F9BFC8FA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9953" y="520977"/>
            <a:ext cx="9144000" cy="724366"/>
          </a:xfrm>
        </p:spPr>
        <p:txBody>
          <a:bodyPr anchor="b"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Sommaire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/>
          <a:srcRect r="36735" b="25806"/>
          <a:stretch/>
        </p:blipFill>
        <p:spPr>
          <a:xfrm>
            <a:off x="10527304" y="6030535"/>
            <a:ext cx="1673932" cy="84132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FCE543F-C786-8BD1-68BE-59B8088AA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77052" y="6155272"/>
            <a:ext cx="844761" cy="573351"/>
          </a:xfrm>
          <a:prstGeom prst="rect">
            <a:avLst/>
          </a:prstGeom>
        </p:spPr>
      </p:pic>
      <p:grpSp>
        <p:nvGrpSpPr>
          <p:cNvPr id="71" name="Groupe 70">
            <a:extLst>
              <a:ext uri="{FF2B5EF4-FFF2-40B4-BE49-F238E27FC236}">
                <a16:creationId xmlns:a16="http://schemas.microsoft.com/office/drawing/2014/main" id="{07A524D7-3F2D-7E67-705E-36A9E2395289}"/>
              </a:ext>
            </a:extLst>
          </p:cNvPr>
          <p:cNvGrpSpPr/>
          <p:nvPr userDrawn="1"/>
        </p:nvGrpSpPr>
        <p:grpSpPr>
          <a:xfrm>
            <a:off x="596576" y="1426300"/>
            <a:ext cx="2706744" cy="137423"/>
            <a:chOff x="697376" y="2152177"/>
            <a:chExt cx="1344617" cy="68267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6BD884FD-ACB4-A3E3-466A-5836757AA4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73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64730FC-2F79-D7C4-1575-B3BE671592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29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18ECC90-CE4C-3FDF-FD5B-B2D401D0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85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5411FA6-761B-039A-1F7F-858EBBD026B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3412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76F4458-BDAB-D890-23B3-B5AB763B0F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971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5E10E88-5D08-4865-EA8B-74E2A33235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529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AC5FAFC-2365-9DA2-D6A5-9FCD73D5AC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088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BA6C549-5F34-30D2-F714-2C3C36C6EC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646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D223283-61CF-92DF-A37C-CB26E68CBF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204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3C091B2-7F86-A80C-F876-9C4F498C6C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0763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A58699E5-057C-8F0D-A0B6-E1369D430F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5321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E0FDE59-AEE5-2790-8409-F471EF97A4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880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E802DA67-FDCA-2645-8518-87A1D8B2BD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4438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EA26D35-F8BB-B82B-FE2F-3FEEB2CA2E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8996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79568DA-D429-4F70-47F1-A87B303232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555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2B1F2E0-73A3-53F8-3A40-2F09ACD5A3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2672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820FA20C-E694-C472-066F-2B4E0B9E09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8113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0837C2C-C7F6-549F-C9C2-89FED4B629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7230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00A41D9D-3940-D553-EF06-9A627F38DD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1788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76F86CA-D216-8EEA-F258-CC31A2796F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6347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4675FFDD-7E5E-C3C0-2428-4CAD5A3912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0905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12C0288F-B72C-7626-D68F-10EC926F941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5464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D039E06-9BC4-FFD5-6461-A33CC7EF91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0022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6C35B91-8FD3-861D-04F1-0CE98B07DF2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580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E0169EDE-1D59-51F7-07E8-7FD2D60FC07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9139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831DD36-6D5C-404A-1BFA-4489B47291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369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BEB4339-104E-4373-9E41-BB85D5DAD09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825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5C2803D0-A2A0-3760-ABBA-A84CAA78D16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281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6B5ECAD-C03A-84A4-FCBF-001AF078A37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7372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B17B03B-306B-0BCB-93CD-4771D66A1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3" y="1985685"/>
            <a:ext cx="10515600" cy="4351338"/>
          </a:xfrm>
        </p:spPr>
        <p:txBody>
          <a:bodyPr>
            <a:normAutofit/>
          </a:bodyPr>
          <a:lstStyle>
            <a:lvl1pPr marL="0" indent="0">
              <a:buClr>
                <a:srgbClr val="41A533"/>
              </a:buClr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  <a:lvl2pPr marL="457200" indent="0">
              <a:buClr>
                <a:srgbClr val="41A533"/>
              </a:buClr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2pPr>
            <a:lvl3pPr marL="914400" indent="0">
              <a:buClr>
                <a:srgbClr val="41A533"/>
              </a:buClr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3pPr>
            <a:lvl4pPr marL="1371600" indent="0">
              <a:buClr>
                <a:srgbClr val="41A533"/>
              </a:buClr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4pPr>
            <a:lvl5pPr marL="1828800" indent="0">
              <a:buClr>
                <a:srgbClr val="41A533"/>
              </a:buClr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2" name="Espace réservé du numéro de diapositive 6">
            <a:extLst>
              <a:ext uri="{FF2B5EF4-FFF2-40B4-BE49-F238E27FC236}">
                <a16:creationId xmlns:a16="http://schemas.microsoft.com/office/drawing/2014/main" id="{550D8E23-AE4B-E635-8FDD-01CA0604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8052" y="6263987"/>
            <a:ext cx="27432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6FB320-5A0C-4749-A014-B5ADAA13CC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16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0A328F-5499-4FC8-A253-E4AEA6F07C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32D59"/>
              </a:gs>
              <a:gs pos="100000">
                <a:srgbClr val="01162D"/>
              </a:gs>
            </a:gsLst>
            <a:lin ang="2400000" scaled="0"/>
          </a:gradFill>
          <a:ln>
            <a:solidFill>
              <a:srgbClr val="032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32D59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C9B177-5DF8-C544-4C1F-17F9BFC8FA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6576" y="3438062"/>
            <a:ext cx="9144000" cy="724366"/>
          </a:xfrm>
        </p:spPr>
        <p:txBody>
          <a:bodyPr anchor="b"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Titre slide chapitre</a:t>
            </a:r>
          </a:p>
        </p:txBody>
      </p:sp>
      <p:pic>
        <p:nvPicPr>
          <p:cNvPr id="42" name="Image 41"/>
          <p:cNvPicPr>
            <a:picLocks noChangeAspect="1"/>
          </p:cNvPicPr>
          <p:nvPr userDrawn="1"/>
        </p:nvPicPr>
        <p:blipFill rotWithShape="1">
          <a:blip r:embed="rId2"/>
          <a:srcRect r="36735" b="25806"/>
          <a:stretch/>
        </p:blipFill>
        <p:spPr>
          <a:xfrm>
            <a:off x="10527304" y="6030535"/>
            <a:ext cx="1673932" cy="84132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FCE543F-C786-8BD1-68BE-59B8088AA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77052" y="6155272"/>
            <a:ext cx="844761" cy="573351"/>
          </a:xfrm>
          <a:prstGeom prst="rect">
            <a:avLst/>
          </a:prstGeom>
        </p:spPr>
      </p:pic>
      <p:grpSp>
        <p:nvGrpSpPr>
          <p:cNvPr id="71" name="Groupe 70">
            <a:extLst>
              <a:ext uri="{FF2B5EF4-FFF2-40B4-BE49-F238E27FC236}">
                <a16:creationId xmlns:a16="http://schemas.microsoft.com/office/drawing/2014/main" id="{07A524D7-3F2D-7E67-705E-36A9E2395289}"/>
              </a:ext>
            </a:extLst>
          </p:cNvPr>
          <p:cNvGrpSpPr/>
          <p:nvPr userDrawn="1"/>
        </p:nvGrpSpPr>
        <p:grpSpPr>
          <a:xfrm>
            <a:off x="596576" y="4508166"/>
            <a:ext cx="2706744" cy="137423"/>
            <a:chOff x="697376" y="2152177"/>
            <a:chExt cx="1344617" cy="68267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6BD884FD-ACB4-A3E3-466A-5836757AA4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73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64730FC-2F79-D7C4-1575-B3BE671592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29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18ECC90-CE4C-3FDF-FD5B-B2D401D050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85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5411FA6-761B-039A-1F7F-858EBBD026B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3412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76F4458-BDAB-D890-23B3-B5AB763B0F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971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5E10E88-5D08-4865-EA8B-74E2A33235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529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AC5FAFC-2365-9DA2-D6A5-9FCD73D5AC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088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BA6C549-5F34-30D2-F714-2C3C36C6EC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646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D223283-61CF-92DF-A37C-CB26E68CBF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204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3C091B2-7F86-A80C-F876-9C4F498C6C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0763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A58699E5-057C-8F0D-A0B6-E1369D430F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5321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E0FDE59-AEE5-2790-8409-F471EF97A4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880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E802DA67-FDCA-2645-8518-87A1D8B2BD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4438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EA26D35-F8BB-B82B-FE2F-3FEEB2CA2E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8996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79568DA-D429-4F70-47F1-A87B303232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555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2B1F2E0-73A3-53F8-3A40-2F09ACD5A3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2672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820FA20C-E694-C472-066F-2B4E0B9E09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8113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0837C2C-C7F6-549F-C9C2-89FED4B629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7230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00A41D9D-3940-D553-EF06-9A627F38DD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1788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76F86CA-D216-8EEA-F258-CC31A2796F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6347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4675FFDD-7E5E-C3C0-2428-4CAD5A3912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0905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12C0288F-B72C-7626-D68F-10EC926F941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5464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D039E06-9BC4-FFD5-6461-A33CC7EF91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0022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6C35B91-8FD3-861D-04F1-0CE98B07DF2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5808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E0169EDE-1D59-51F7-07E8-7FD2D60FC07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91392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831DD36-6D5C-404A-1BFA-4489B47291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3697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BEB4339-104E-4373-9E41-BB85D5DAD09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82560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5C2803D0-A2A0-3760-ABBA-A84CAA78D16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28144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6B5ECAD-C03A-84A4-FCBF-001AF078A37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973726" y="2152177"/>
              <a:ext cx="68267" cy="682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26D435A5-D141-E2E9-C5AF-7E953ADBB7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971" y="1468569"/>
            <a:ext cx="1889737" cy="1823271"/>
          </a:xfrm>
        </p:spPr>
        <p:txBody>
          <a:bodyPr>
            <a:noAutofit/>
          </a:bodyPr>
          <a:lstStyle>
            <a:lvl1pPr marL="0" indent="0">
              <a:buClr>
                <a:srgbClr val="41A533"/>
              </a:buClr>
              <a:buNone/>
              <a:defRPr sz="16600" b="1">
                <a:solidFill>
                  <a:srgbClr val="41A533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  <a:lvl2pPr marL="457200" indent="0">
              <a:buClr>
                <a:srgbClr val="41A533"/>
              </a:buClr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2pPr>
            <a:lvl3pPr marL="914400" indent="0">
              <a:buClr>
                <a:srgbClr val="41A533"/>
              </a:buClr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3pPr>
            <a:lvl4pPr marL="1371600" indent="0">
              <a:buClr>
                <a:srgbClr val="41A533"/>
              </a:buClr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4pPr>
            <a:lvl5pPr marL="1828800" indent="0">
              <a:buClr>
                <a:srgbClr val="41A533"/>
              </a:buClr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43" name="Espace réservé du numéro de diapositive 6">
            <a:extLst>
              <a:ext uri="{FF2B5EF4-FFF2-40B4-BE49-F238E27FC236}">
                <a16:creationId xmlns:a16="http://schemas.microsoft.com/office/drawing/2014/main" id="{550D8E23-AE4B-E635-8FDD-01CA0604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8052" y="6263987"/>
            <a:ext cx="27432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6FB320-5A0C-4749-A014-B5ADAA13CC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341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631B90C-A46C-A71A-E22F-DA9758B9F254}"/>
              </a:ext>
            </a:extLst>
          </p:cNvPr>
          <p:cNvSpPr/>
          <p:nvPr userDrawn="1"/>
        </p:nvSpPr>
        <p:spPr>
          <a:xfrm>
            <a:off x="0" y="6269572"/>
            <a:ext cx="12192000" cy="57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AA2236A-D02D-03C8-FA27-E23287F9B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931" y="74380"/>
            <a:ext cx="10110830" cy="836146"/>
          </a:xfrm>
        </p:spPr>
        <p:txBody>
          <a:bodyPr>
            <a:normAutofit/>
          </a:bodyPr>
          <a:lstStyle>
            <a:lvl1pPr>
              <a:defRPr sz="3200" b="1" i="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36FF31-8B52-16BC-6ABC-066385C58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061" y="1428567"/>
            <a:ext cx="10515600" cy="4351338"/>
          </a:xfrm>
        </p:spPr>
        <p:txBody>
          <a:bodyPr>
            <a:normAutofit/>
          </a:bodyPr>
          <a:lstStyle>
            <a:lvl1pPr>
              <a:buClr>
                <a:srgbClr val="41A533"/>
              </a:buClr>
              <a:defRPr sz="240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1pPr>
            <a:lvl2pPr>
              <a:buClr>
                <a:srgbClr val="41A533"/>
              </a:buClr>
              <a:defRPr sz="200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2pPr>
            <a:lvl3pPr>
              <a:buClr>
                <a:srgbClr val="41A533"/>
              </a:buClr>
              <a:defRPr sz="180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3pPr>
            <a:lvl4pPr>
              <a:buClr>
                <a:srgbClr val="41A533"/>
              </a:buClr>
              <a:defRPr sz="160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4pPr>
            <a:lvl5pPr>
              <a:buClr>
                <a:srgbClr val="41A533"/>
              </a:buClr>
              <a:defRPr sz="1600">
                <a:solidFill>
                  <a:srgbClr val="032D5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E379D4E6-1E88-C89B-1265-69CA585456B6}"/>
              </a:ext>
            </a:extLst>
          </p:cNvPr>
          <p:cNvGrpSpPr/>
          <p:nvPr userDrawn="1"/>
        </p:nvGrpSpPr>
        <p:grpSpPr>
          <a:xfrm>
            <a:off x="591411" y="801318"/>
            <a:ext cx="2136291" cy="108461"/>
            <a:chOff x="526896" y="1076413"/>
            <a:chExt cx="1344617" cy="68267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6B9E548-26E3-9DBE-83F6-E7F91AAC7A4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2689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DDE9071-6BA4-2485-0769-74617BC668F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72480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AAC3E5D-A8E2-6453-AAA6-E2F3A369890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8064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23DB2111-7FAE-1D81-13AA-0337AD5AC8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63648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9354BE49-52A3-99AF-2049-F79F655F8C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9232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09F5BBC-9D98-F1F5-C4C7-C0A0B844525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5481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E18540FE-10FF-303B-5774-89C2A6EC20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0400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C10A2095-1E55-3132-E0FC-E96B9466CDD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45984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E6F1FB33-AF8B-48D6-8389-AC08768D7EA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91568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CB1DDFA4-6045-64E8-561C-DB8EAAA72DD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7152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1FF436BF-7EED-2AB3-2EF6-ACA39ED5B3A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8273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4921F57-8B25-00C0-06FD-3F5EDD78404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8320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0E49A63F-22BA-3710-3A23-B456951C54B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3904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57D6087F-32A5-282B-C0B4-A901D383022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19488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61787265-F24F-F9F8-DBC3-72CB8A8B5E0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65072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2176111F-B20B-7A68-A4DE-652FECDE2DE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56240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5C70A101-30D3-9646-19A8-A1D7EBB89E2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1065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24BECFEA-32D3-7A5D-9563-40739FF2F50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01824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05500D70-C221-CBE0-EF1B-0BC25386E1A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47408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BB9103F9-B4E8-3E64-3C2D-84188D5AC4C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92992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536D0593-3CB8-234B-EA21-1066BD061A0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3857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81FC0496-D6CF-DBE1-CE6E-1F8F579543F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84160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D2289070-955A-69A3-DAA2-5A33C165CFA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29744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CDABAE3C-026C-8735-984D-760CAD07825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75328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DFD640EA-2388-BE76-51AD-5A6257EEB86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20912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627381F-D040-0273-B2BF-305ADED77D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6649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F2357A0D-99A5-A0B3-B882-6BFB96E632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12080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E1DC8FB5-658B-A870-D8E1-A69B6646FEA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57664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581ED29-65A9-0EBD-3C23-8E9038794EC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03246" y="1076413"/>
              <a:ext cx="68267" cy="68267"/>
            </a:xfrm>
            <a:prstGeom prst="line">
              <a:avLst/>
            </a:prstGeom>
            <a:ln w="1270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48AC4975-2721-9B66-7E21-43249A36B5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91352" y="6326722"/>
            <a:ext cx="720000" cy="488673"/>
          </a:xfrm>
          <a:prstGeom prst="rect">
            <a:avLst/>
          </a:prstGeom>
        </p:spPr>
      </p:pic>
      <p:sp>
        <p:nvSpPr>
          <p:cNvPr id="36" name="Espace réservé du numéro de diapositive 6">
            <a:extLst>
              <a:ext uri="{FF2B5EF4-FFF2-40B4-BE49-F238E27FC236}">
                <a16:creationId xmlns:a16="http://schemas.microsoft.com/office/drawing/2014/main" id="{550D8E23-AE4B-E635-8FDD-01CA0604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78816" y="6365587"/>
            <a:ext cx="27432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6FB320-5A0C-4749-A014-B5ADAA13CC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252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81BD52D-47AA-D6DC-61BD-78B91A613CE8}"/>
              </a:ext>
            </a:extLst>
          </p:cNvPr>
          <p:cNvSpPr/>
          <p:nvPr userDrawn="1"/>
        </p:nvSpPr>
        <p:spPr>
          <a:xfrm>
            <a:off x="0" y="6018308"/>
            <a:ext cx="12192000" cy="8396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52C184B-B910-4989-433C-C0C5184E03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77052" y="6155272"/>
            <a:ext cx="844761" cy="573351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BD975A99-5FFA-642E-09B4-F1EAE862B868}"/>
              </a:ext>
            </a:extLst>
          </p:cNvPr>
          <p:cNvGrpSpPr/>
          <p:nvPr userDrawn="1"/>
        </p:nvGrpSpPr>
        <p:grpSpPr>
          <a:xfrm>
            <a:off x="-138961" y="-129506"/>
            <a:ext cx="5052916" cy="369181"/>
            <a:chOff x="937152" y="1076413"/>
            <a:chExt cx="934361" cy="68267"/>
          </a:xfrm>
        </p:grpSpPr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B319707-E866-EBF2-4DBD-E381FA0052B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7152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869E5D40-0E00-9FAF-8B25-4497809E270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82736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EF4923D-C6A0-2BDD-A6F6-C594D1749E3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8320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243D7DB-D2D7-152C-ADA3-510CCC08EB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3904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8BC75F7A-19EB-19F7-7DBF-EA40F0664CE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19488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2207498-B92B-9670-938C-7041D3251F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65072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1C941B51-EB69-EAE3-9E9D-EFE61B79F7C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56240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CD8B3D7-5BE3-09CC-B41D-43AC9DA975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10656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4D356B92-1476-512F-5B0F-C45B1513DC0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01824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26A64E5-8B9B-9E1C-FDBA-D5A6EEDFA9E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47408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1CF7C84-D7E5-5C15-9800-068364929EE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92992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014F8BF8-6ECC-BEB6-CA54-11011767FDE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38576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7E1740BC-01D6-0812-D138-228C087A57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84160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ECD8426-6174-CAF5-8C37-44735CC6DB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29744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DBC35147-7981-097E-5F43-CEC24890B35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75328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7403EB8-A4D3-BB73-4E9D-C8ED11A3DBE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20912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B3009F48-7D88-0DED-FB09-42D42264B8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666496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E51906D-A40D-A849-FE08-C8CEA9E9AB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12080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EEF5CB0-991C-A899-0089-15A5151146D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57664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B205C4D9-7CCA-7082-5139-E33878BFECF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03246" y="1076413"/>
              <a:ext cx="68267" cy="68267"/>
            </a:xfrm>
            <a:prstGeom prst="line">
              <a:avLst/>
            </a:prstGeom>
            <a:ln w="31750">
              <a:solidFill>
                <a:srgbClr val="41A5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FC5D4944-A3F4-2151-AC95-4EAA76C59810}"/>
              </a:ext>
            </a:extLst>
          </p:cNvPr>
          <p:cNvSpPr/>
          <p:nvPr userDrawn="1"/>
        </p:nvSpPr>
        <p:spPr>
          <a:xfrm>
            <a:off x="-1" y="184590"/>
            <a:ext cx="5111827" cy="2975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32D59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0" name="Espace réservé du numéro de diapositive 6">
            <a:extLst>
              <a:ext uri="{FF2B5EF4-FFF2-40B4-BE49-F238E27FC236}">
                <a16:creationId xmlns:a16="http://schemas.microsoft.com/office/drawing/2014/main" id="{550D8E23-AE4B-E635-8FDD-01CA0604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78816" y="6254751"/>
            <a:ext cx="27432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6FB320-5A0C-4749-A014-B5ADAA13CC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72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011B825-87F8-F588-AEB0-9A49F9384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4EC4B0-1BDB-60F2-4D55-17E333CC7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1BC556-FC7F-226D-D5D5-B7F75690E1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8D9F3C-89C2-2130-B2E3-F2A2A8925B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70155-5823-823B-F8AD-53F953594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FB320-5A0C-4749-A014-B5ADAA13CC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67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6" r:id="rId3"/>
    <p:sldLayoutId id="2147483677" r:id="rId4"/>
    <p:sldLayoutId id="2147483662" r:id="rId5"/>
    <p:sldLayoutId id="214748366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F5808DB-1334-025D-C96A-46F68734E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953" y="323850"/>
            <a:ext cx="9144000" cy="13183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fr-FR" dirty="0" smtClean="0"/>
              <a:t>Interfaces Infra Réseaux – lots chantiers</a:t>
            </a:r>
            <a:br>
              <a:rPr lang="fr-FR" dirty="0" smtClean="0"/>
            </a:br>
            <a:r>
              <a:rPr lang="fr-FR" dirty="0" smtClean="0"/>
              <a:t>Analyse CHU-DSN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8C913CD-1FDE-D56E-2513-C70390BD2405}"/>
              </a:ext>
            </a:extLst>
          </p:cNvPr>
          <p:cNvSpPr txBox="1"/>
          <p:nvPr/>
        </p:nvSpPr>
        <p:spPr>
          <a:xfrm>
            <a:off x="567578" y="176680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41A533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24/05/2024</a:t>
            </a:r>
            <a:endParaRPr lang="fr-FR" sz="1600" b="1" dirty="0">
              <a:solidFill>
                <a:srgbClr val="41A533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9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9953" y="2126511"/>
            <a:ext cx="10515600" cy="3369414"/>
          </a:xfrm>
        </p:spPr>
        <p:txBody>
          <a:bodyPr>
            <a:normAutofit/>
          </a:bodyPr>
          <a:lstStyle/>
          <a:p>
            <a:pPr marL="447675" indent="-447675" fontAlgn="auto">
              <a:lnSpc>
                <a:spcPct val="110000"/>
              </a:lnSpc>
              <a:spcBef>
                <a:spcPts val="0"/>
              </a:spcBef>
              <a:buAutoNum type="arabicPeriod"/>
              <a:defRPr/>
            </a:pPr>
            <a:r>
              <a:rPr lang="fr-FR" sz="3200" b="1" dirty="0" smtClean="0"/>
              <a:t>Points </a:t>
            </a:r>
            <a:r>
              <a:rPr lang="fr-FR" sz="3200" b="1" dirty="0"/>
              <a:t>contractuels applicables </a:t>
            </a:r>
            <a:r>
              <a:rPr lang="fr-FR" sz="3200" b="1" dirty="0" smtClean="0"/>
              <a:t>TCE</a:t>
            </a:r>
          </a:p>
          <a:p>
            <a:pPr marL="447675" indent="-447675" fontAlgn="auto">
              <a:lnSpc>
                <a:spcPct val="110000"/>
              </a:lnSpc>
              <a:spcBef>
                <a:spcPts val="0"/>
              </a:spcBef>
              <a:buAutoNum type="arabicPeriod"/>
              <a:defRPr/>
            </a:pPr>
            <a:r>
              <a:rPr lang="fr-FR" sz="3200" b="1" dirty="0"/>
              <a:t>Phase chantier avant mise en service </a:t>
            </a:r>
            <a:r>
              <a:rPr lang="fr-FR" sz="3200" b="1" dirty="0" smtClean="0"/>
              <a:t>réseau CHU</a:t>
            </a:r>
          </a:p>
          <a:p>
            <a:pPr marL="447675" indent="-447675" fontAlgn="auto">
              <a:lnSpc>
                <a:spcPct val="110000"/>
              </a:lnSpc>
              <a:spcBef>
                <a:spcPts val="0"/>
              </a:spcBef>
              <a:buAutoNum type="arabicPeriod"/>
              <a:defRPr/>
            </a:pPr>
            <a:r>
              <a:rPr lang="fr-FR" sz="3200" b="1" dirty="0"/>
              <a:t>Schéma n°1 : Réseau complètement </a:t>
            </a:r>
            <a:r>
              <a:rPr lang="fr-FR" sz="3200" b="1" dirty="0" smtClean="0"/>
              <a:t>autonome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defRPr/>
            </a:pPr>
            <a:endParaRPr lang="fr-FR" sz="3200" b="1" dirty="0" smtClean="0"/>
          </a:p>
          <a:p>
            <a:pPr marL="447675" indent="-447675" fontAlgn="auto">
              <a:lnSpc>
                <a:spcPct val="110000"/>
              </a:lnSpc>
              <a:spcBef>
                <a:spcPts val="0"/>
              </a:spcBef>
              <a:buAutoNum type="arabicPeriod"/>
              <a:defRPr/>
            </a:pPr>
            <a:endParaRPr lang="fr-FR" sz="32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B320-5A0C-4749-A014-B5ADAA13CCAB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98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29" y="74380"/>
            <a:ext cx="11419775" cy="83614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Points contractuels applicables </a:t>
            </a:r>
            <a:r>
              <a:rPr lang="fr-FR" dirty="0"/>
              <a:t>à </a:t>
            </a:r>
            <a:r>
              <a:rPr lang="fr-FR" dirty="0" smtClean="0"/>
              <a:t>tous les prestataires de lots chantiers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2900" b="1" dirty="0" err="1" smtClean="0"/>
              <a:t>Pré-requis</a:t>
            </a:r>
            <a:r>
              <a:rPr lang="fr-FR" sz="2900" b="1" dirty="0" smtClean="0"/>
              <a:t> contractuels applicables à Tous Corps d’Etat</a:t>
            </a:r>
            <a:endParaRPr lang="fr-FR" sz="2900" b="1" dirty="0"/>
          </a:p>
          <a:p>
            <a:pPr>
              <a:buClr>
                <a:srgbClr val="032D59"/>
              </a:buClr>
              <a:buFontTx/>
              <a:buChar char="-"/>
            </a:pPr>
            <a:r>
              <a:rPr lang="fr-FR" sz="1800" b="1" dirty="0" smtClean="0"/>
              <a:t>Annexes DSN</a:t>
            </a:r>
          </a:p>
          <a:p>
            <a:pPr>
              <a:buClr>
                <a:srgbClr val="032D59"/>
              </a:buClr>
              <a:buFontTx/>
              <a:buChar char="-"/>
            </a:pPr>
            <a:r>
              <a:rPr lang="fr-FR" sz="1800" b="1" dirty="0" smtClean="0"/>
              <a:t>Additif </a:t>
            </a:r>
            <a:r>
              <a:rPr lang="fr-FR" sz="1800" b="1" dirty="0" err="1" smtClean="0"/>
              <a:t>Hypervision</a:t>
            </a:r>
            <a:endParaRPr lang="fr-FR" sz="1800" b="1" dirty="0" smtClean="0"/>
          </a:p>
          <a:p>
            <a:pPr marL="0" indent="0">
              <a:buNone/>
            </a:pPr>
            <a:r>
              <a:rPr lang="fr-FR" sz="1800" dirty="0" smtClean="0"/>
              <a:t>    IDN_00_DCE_ART_TCE_NOTE_TBS_TN_TZS</a:t>
            </a:r>
            <a:r>
              <a:rPr lang="fr-FR" sz="1800" dirty="0"/>
              <a:t>_---_0001_0 - Additif TCE interface </a:t>
            </a:r>
            <a:r>
              <a:rPr lang="fr-FR" sz="1800" dirty="0" smtClean="0"/>
              <a:t>hypervision.pdf (</a:t>
            </a:r>
            <a:r>
              <a:rPr lang="fr-FR" sz="1800" i="1" dirty="0" smtClean="0"/>
              <a:t>extrait</a:t>
            </a:r>
            <a:r>
              <a:rPr lang="fr-FR" sz="1800" dirty="0" smtClean="0"/>
              <a:t>):</a:t>
            </a:r>
          </a:p>
          <a:p>
            <a:pPr marL="0" indent="0">
              <a:buNone/>
            </a:pPr>
            <a:endParaRPr lang="fr-FR" sz="1700" dirty="0" smtClean="0"/>
          </a:p>
          <a:p>
            <a:pPr marL="457200" lvl="1" indent="0">
              <a:buNone/>
            </a:pPr>
            <a:r>
              <a:rPr lang="fr-FR" sz="1800" i="1" dirty="0">
                <a:solidFill>
                  <a:schemeClr val="tx1"/>
                </a:solidFill>
              </a:rPr>
              <a:t>§ 7.3. EQUIPEMENTS ACTIFS DE RESEAU</a:t>
            </a:r>
          </a:p>
          <a:p>
            <a:pPr marL="457200" lvl="1" indent="0">
              <a:buNone/>
            </a:pPr>
            <a:r>
              <a:rPr lang="fr-FR" sz="1800" i="1" dirty="0">
                <a:solidFill>
                  <a:schemeClr val="tx1"/>
                </a:solidFill>
              </a:rPr>
              <a:t>Les équipements actifs du réseau, à l’exception de ceux pour la GTE, seront tous fournis par le CHU.</a:t>
            </a:r>
          </a:p>
          <a:p>
            <a:pPr marL="457200" lvl="1" indent="0">
              <a:buNone/>
            </a:pPr>
            <a:r>
              <a:rPr lang="fr-FR" sz="1800" i="1" dirty="0">
                <a:solidFill>
                  <a:schemeClr val="tx1"/>
                </a:solidFill>
              </a:rPr>
              <a:t>IMPORTANT :</a:t>
            </a:r>
          </a:p>
          <a:p>
            <a:pPr marL="914400" lvl="2" indent="0">
              <a:buNone/>
            </a:pPr>
            <a:r>
              <a:rPr lang="fr-FR" sz="1600" i="1" dirty="0">
                <a:solidFill>
                  <a:schemeClr val="tx1"/>
                </a:solidFill>
              </a:rPr>
              <a:t>Le titulaire de chacun des lots ne doit fournir aucun hub ou switch / routeur réseau. Ces équipements sont interdits : </a:t>
            </a:r>
            <a:r>
              <a:rPr lang="fr-FR" sz="1600" b="1" i="1" dirty="0">
                <a:solidFill>
                  <a:schemeClr val="tx1"/>
                </a:solidFill>
              </a:rPr>
              <a:t>Les seuls points d'accès au réseau informatique seront ceux fournis par le CHU.</a:t>
            </a:r>
          </a:p>
          <a:p>
            <a:pPr marL="914400" lvl="2" indent="0">
              <a:buNone/>
            </a:pPr>
            <a:r>
              <a:rPr lang="fr-FR" sz="1600" i="1" dirty="0">
                <a:solidFill>
                  <a:schemeClr val="tx1"/>
                </a:solidFill>
              </a:rPr>
              <a:t>Les équipements connectés sur le réseau ne doivent avoir aucun service DNS actif.</a:t>
            </a:r>
          </a:p>
          <a:p>
            <a:pPr marL="914400" lvl="2" indent="0">
              <a:buNone/>
            </a:pPr>
            <a:r>
              <a:rPr lang="fr-FR" sz="1600" i="1" dirty="0">
                <a:solidFill>
                  <a:schemeClr val="tx1"/>
                </a:solidFill>
              </a:rPr>
              <a:t>Les équipements de terrain communiquant via réseau IP, quel que soit le protocole appliqué, seront obligatoirement </a:t>
            </a:r>
            <a:r>
              <a:rPr lang="fr-FR" sz="1600" b="1" i="1" dirty="0">
                <a:solidFill>
                  <a:schemeClr val="tx1"/>
                </a:solidFill>
              </a:rPr>
              <a:t>connectés directement au réseau informatique du CHU</a:t>
            </a:r>
            <a:r>
              <a:rPr lang="fr-FR" sz="1600" i="1" dirty="0" smtClean="0">
                <a:solidFill>
                  <a:schemeClr val="tx1"/>
                </a:solidFill>
              </a:rPr>
              <a:t>.</a:t>
            </a:r>
          </a:p>
          <a:p>
            <a:pPr marL="914400" lvl="2" indent="0">
              <a:buNone/>
            </a:pPr>
            <a:endParaRPr lang="fr-FR" sz="1600" i="1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fr-FR" sz="1900" i="1" dirty="0" smtClean="0">
                <a:solidFill>
                  <a:schemeClr val="tx1"/>
                </a:solidFill>
              </a:rPr>
              <a:t>§ 7.6</a:t>
            </a:r>
            <a:r>
              <a:rPr lang="fr-FR" sz="1900" i="1" dirty="0">
                <a:solidFill>
                  <a:schemeClr val="tx1"/>
                </a:solidFill>
              </a:rPr>
              <a:t>. PROTECTION DU RESEAU DU CHU SUR ET DEPUIS LA SOLUTION DU TITULAIRE</a:t>
            </a:r>
          </a:p>
          <a:p>
            <a:pPr marL="914400" lvl="2" indent="0">
              <a:buNone/>
            </a:pPr>
            <a:r>
              <a:rPr lang="fr-FR" sz="1600" i="1" dirty="0" smtClean="0">
                <a:solidFill>
                  <a:schemeClr val="tx1"/>
                </a:solidFill>
              </a:rPr>
              <a:t>Le </a:t>
            </a:r>
            <a:r>
              <a:rPr lang="fr-FR" sz="1600" i="1" dirty="0">
                <a:solidFill>
                  <a:schemeClr val="tx1"/>
                </a:solidFill>
              </a:rPr>
              <a:t>titulaire de chacun des lots devra notifier précisément et clairement les moyens que le titulaire du lot s’engage à mettre en </a:t>
            </a:r>
            <a:r>
              <a:rPr lang="fr-FR" sz="1600" i="1" dirty="0" smtClean="0">
                <a:solidFill>
                  <a:schemeClr val="tx1"/>
                </a:solidFill>
              </a:rPr>
              <a:t>œuvre, </a:t>
            </a:r>
            <a:r>
              <a:rPr lang="fr-FR" sz="1600" i="1" dirty="0">
                <a:solidFill>
                  <a:schemeClr val="tx1"/>
                </a:solidFill>
              </a:rPr>
              <a:t>de manière intrinsèque à sa fourniture-solution, pour sécuriser les accès possibles au réseau du CHU sur et depuis les équipements déployés dans son lot.</a:t>
            </a:r>
          </a:p>
          <a:p>
            <a:pPr marL="914400" lvl="2" indent="0">
              <a:buNone/>
            </a:pPr>
            <a:r>
              <a:rPr lang="fr-FR" sz="1600" i="1" dirty="0">
                <a:solidFill>
                  <a:schemeClr val="tx1"/>
                </a:solidFill>
              </a:rPr>
              <a:t>En complément, le titulaire de chacun des lots pourra fournir ses préconisations pour améliorer cette </a:t>
            </a:r>
            <a:r>
              <a:rPr lang="fr-FR" sz="1600" i="1" dirty="0" smtClean="0">
                <a:solidFill>
                  <a:schemeClr val="tx1"/>
                </a:solidFill>
              </a:rPr>
              <a:t>sécurisation.</a:t>
            </a:r>
          </a:p>
          <a:p>
            <a:pPr marL="0" lvl="2" indent="0">
              <a:spcBef>
                <a:spcPts val="1000"/>
              </a:spcBef>
              <a:buNone/>
            </a:pPr>
            <a:r>
              <a:rPr lang="fr-FR" dirty="0"/>
              <a:t>-&gt; Et ce jusqu’aux phases OPR avant mise en service</a:t>
            </a:r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50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0" y="74380"/>
            <a:ext cx="11644501" cy="836146"/>
          </a:xfrm>
        </p:spPr>
        <p:txBody>
          <a:bodyPr>
            <a:normAutofit/>
          </a:bodyPr>
          <a:lstStyle/>
          <a:p>
            <a:r>
              <a:rPr lang="fr-FR" dirty="0"/>
              <a:t>Phase chantier avant mise en service du réseau du </a:t>
            </a:r>
            <a:r>
              <a:rPr lang="fr-FR" dirty="0" smtClean="0"/>
              <a:t>CHU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7060" y="1099334"/>
            <a:ext cx="10758755" cy="492132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sz="2900" b="1" dirty="0" smtClean="0"/>
              <a:t>Phase </a:t>
            </a:r>
            <a:r>
              <a:rPr lang="fr-FR" sz="2900" b="1" dirty="0"/>
              <a:t>chantier avant mise en service du réseau du CHU</a:t>
            </a:r>
          </a:p>
          <a:p>
            <a:pPr marL="0" indent="0">
              <a:buNone/>
            </a:pPr>
            <a:r>
              <a:rPr lang="fr-FR" dirty="0"/>
              <a:t>Les prestataires veulent et doivent pouvoir avancer sur la mise en œuvre de leurs </a:t>
            </a:r>
            <a:r>
              <a:rPr lang="fr-FR" dirty="0" smtClean="0"/>
              <a:t>systèmes pour effectuer leurs recettes « usines » prestataires.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Dans le cas où le réseau DSN ne serait pas encore opérationnel, ces </a:t>
            </a:r>
            <a:r>
              <a:rPr lang="fr-FR" dirty="0"/>
              <a:t>systèmes seront </a:t>
            </a:r>
            <a:r>
              <a:rPr lang="fr-FR" dirty="0" smtClean="0"/>
              <a:t>déployés et initialisés sans </a:t>
            </a:r>
            <a:r>
              <a:rPr lang="fr-FR" dirty="0"/>
              <a:t>les équipements réseau du CHU, ni le paramétrage final du réseau et de ses équipements actifs </a:t>
            </a:r>
            <a:r>
              <a:rPr lang="fr-FR" dirty="0" smtClean="0"/>
              <a:t>(DHCP, filtrage de </a:t>
            </a:r>
            <a:r>
              <a:rPr lang="fr-FR" dirty="0"/>
              <a:t>ports réseau, </a:t>
            </a:r>
            <a:r>
              <a:rPr lang="fr-FR" dirty="0" smtClean="0"/>
              <a:t>serveur de temps, etc.).</a:t>
            </a:r>
          </a:p>
          <a:p>
            <a:pPr marL="0" indent="0">
              <a:buNone/>
            </a:pPr>
            <a:r>
              <a:rPr lang="fr-FR" dirty="0" smtClean="0"/>
              <a:t>Même si le réseau DSN est déjà opérationnel, certains prestataires peuvent également souhaiter déployer leur réseau propre pour leurs tests (</a:t>
            </a:r>
            <a:r>
              <a:rPr lang="fr-FR" dirty="0" err="1" smtClean="0"/>
              <a:t>switchs</a:t>
            </a:r>
            <a:r>
              <a:rPr lang="fr-FR" dirty="0" smtClean="0"/>
              <a:t>, fibre, etc.) pour ne pas avoir à gérer les contraintes induites par la connexion au réseau CHU lors de leurs recettes « usines » prestataires. </a:t>
            </a:r>
            <a:r>
              <a:rPr lang="fr-FR" b="1" dirty="0" smtClean="0"/>
              <a:t>Cela va à l’encontre du cadre contractuel.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Prestataire </a:t>
            </a:r>
            <a:r>
              <a:rPr lang="fr-FR" dirty="0"/>
              <a:t>dans son monde et en totale </a:t>
            </a:r>
            <a:r>
              <a:rPr lang="fr-FR" dirty="0" smtClean="0"/>
              <a:t>autonomie pour ces recettes « prestataires » isolées</a:t>
            </a:r>
            <a:endParaRPr lang="fr-FR" dirty="0"/>
          </a:p>
          <a:p>
            <a:pPr>
              <a:buClr>
                <a:srgbClr val="032D59"/>
              </a:buClr>
            </a:pPr>
            <a:r>
              <a:rPr lang="fr-FR" dirty="0"/>
              <a:t>Pas de sécurité à mettre en place, ni à gérer </a:t>
            </a:r>
          </a:p>
          <a:p>
            <a:pPr lvl="1">
              <a:buClr>
                <a:srgbClr val="032D59"/>
              </a:buClr>
              <a:buFont typeface="Courier New" panose="02070309020205020404" pitchFamily="49" charset="0"/>
              <a:buChar char="o"/>
            </a:pPr>
            <a:r>
              <a:rPr lang="fr-FR" dirty="0"/>
              <a:t>Aucune sécurité appliquée sur les équipements actifs réseau du prestataire (</a:t>
            </a:r>
            <a:r>
              <a:rPr lang="fr-FR" dirty="0" err="1"/>
              <a:t>switchs</a:t>
            </a:r>
            <a:r>
              <a:rPr lang="fr-FR" dirty="0"/>
              <a:t>, industriels ou non)</a:t>
            </a:r>
          </a:p>
          <a:p>
            <a:pPr lvl="1">
              <a:buClr>
                <a:srgbClr val="032D59"/>
              </a:buClr>
              <a:buFont typeface="Courier New" panose="02070309020205020404" pitchFamily="49" charset="0"/>
              <a:buChar char="o"/>
            </a:pPr>
            <a:r>
              <a:rPr lang="fr-FR" dirty="0" smtClean="0"/>
              <a:t>Eventuellement </a:t>
            </a:r>
            <a:r>
              <a:rPr lang="fr-FR" dirty="0"/>
              <a:t>un mot de passe générique sur les automates, connu de tous les intervenants du prestataire</a:t>
            </a:r>
          </a:p>
          <a:p>
            <a:pPr>
              <a:buClr>
                <a:srgbClr val="032D59"/>
              </a:buClr>
            </a:pPr>
            <a:r>
              <a:rPr lang="fr-FR" dirty="0"/>
              <a:t>Aucun filtrage réseau (ports, VLAN, etc.)</a:t>
            </a:r>
          </a:p>
          <a:p>
            <a:pPr>
              <a:buClr>
                <a:srgbClr val="032D59"/>
              </a:buClr>
            </a:pPr>
            <a:r>
              <a:rPr lang="fr-FR" dirty="0" smtClean="0"/>
              <a:t>Aucun </a:t>
            </a:r>
            <a:r>
              <a:rPr lang="fr-FR" dirty="0"/>
              <a:t>lien avec un serveur de domaine </a:t>
            </a:r>
            <a:r>
              <a:rPr lang="fr-FR" dirty="0" smtClean="0"/>
              <a:t>DNS, ni DHCP </a:t>
            </a:r>
            <a:r>
              <a:rPr lang="fr-FR" dirty="0"/>
              <a:t>pour fournir les adresses IP réservées</a:t>
            </a:r>
          </a:p>
          <a:p>
            <a:pPr lvl="1">
              <a:buClr>
                <a:srgbClr val="032D59"/>
              </a:buClr>
              <a:buFont typeface="Courier New" panose="02070309020205020404" pitchFamily="49" charset="0"/>
              <a:buChar char="o"/>
            </a:pPr>
            <a:r>
              <a:rPr lang="fr-FR" dirty="0"/>
              <a:t>Gestion par Adresses IP fixes seulement</a:t>
            </a:r>
          </a:p>
          <a:p>
            <a:pPr>
              <a:buClr>
                <a:srgbClr val="032D59"/>
              </a:buClr>
            </a:pPr>
            <a:r>
              <a:rPr lang="fr-FR" dirty="0"/>
              <a:t>Un PC extérieur au CHU peut se connecter au réseau du prestataire, même si sans antivirus à jour ou OS pas à </a:t>
            </a:r>
            <a:r>
              <a:rPr lang="fr-FR" dirty="0" smtClean="0"/>
              <a:t>jour</a:t>
            </a:r>
          </a:p>
          <a:p>
            <a:pPr>
              <a:buClr>
                <a:srgbClr val="032D59"/>
              </a:buClr>
            </a:pPr>
            <a:r>
              <a:rPr lang="fr-FR" dirty="0" smtClean="0"/>
              <a:t>Si </a:t>
            </a:r>
            <a:r>
              <a:rPr lang="fr-FR" dirty="0" err="1"/>
              <a:t>PCs</a:t>
            </a:r>
            <a:r>
              <a:rPr lang="fr-FR" dirty="0"/>
              <a:t> Windows ou autres systèmes </a:t>
            </a:r>
            <a:r>
              <a:rPr lang="fr-FR" dirty="0" err="1"/>
              <a:t>android</a:t>
            </a:r>
            <a:r>
              <a:rPr lang="fr-FR" dirty="0"/>
              <a:t> ou IOS (</a:t>
            </a:r>
            <a:r>
              <a:rPr lang="fr-FR" dirty="0" smtClean="0"/>
              <a:t>Apple) </a:t>
            </a:r>
            <a:r>
              <a:rPr lang="fr-FR" dirty="0"/>
              <a:t>présents sur le réseau du prestataire :</a:t>
            </a:r>
          </a:p>
          <a:p>
            <a:pPr lvl="1">
              <a:buClr>
                <a:srgbClr val="032D59"/>
              </a:buClr>
              <a:buFont typeface="Courier New" panose="02070309020205020404" pitchFamily="49" charset="0"/>
              <a:buChar char="o"/>
            </a:pPr>
            <a:r>
              <a:rPr lang="fr-FR" dirty="0"/>
              <a:t>Aucune mise à jour de sécurité appliquée sur l’OS</a:t>
            </a:r>
          </a:p>
          <a:p>
            <a:pPr lvl="1">
              <a:buClr>
                <a:srgbClr val="032D59"/>
              </a:buClr>
              <a:buFont typeface="Courier New" panose="02070309020205020404" pitchFamily="49" charset="0"/>
              <a:buChar char="o"/>
            </a:pPr>
            <a:r>
              <a:rPr lang="fr-FR" dirty="0"/>
              <a:t>Aucune mise à jour antivirus</a:t>
            </a:r>
          </a:p>
          <a:p>
            <a:pPr lvl="1">
              <a:buClr>
                <a:srgbClr val="032D59"/>
              </a:buClr>
              <a:buFont typeface="Courier New" panose="02070309020205020404" pitchFamily="49" charset="0"/>
              <a:buChar char="o"/>
            </a:pPr>
            <a:r>
              <a:rPr lang="fr-FR" dirty="0"/>
              <a:t>Aucun lien avec le domaine </a:t>
            </a:r>
            <a:r>
              <a:rPr lang="fr-FR" dirty="0" smtClean="0"/>
              <a:t>CHU</a:t>
            </a:r>
          </a:p>
          <a:p>
            <a:pPr>
              <a:buClr>
                <a:srgbClr val="032D59"/>
              </a:buClr>
            </a:pPr>
            <a:r>
              <a:rPr lang="fr-FR" dirty="0"/>
              <a:t>Un PC CHU ne </a:t>
            </a:r>
            <a:r>
              <a:rPr lang="fr-FR" dirty="0" smtClean="0"/>
              <a:t>devra pas pouvoir se </a:t>
            </a:r>
            <a:r>
              <a:rPr lang="fr-FR" dirty="0"/>
              <a:t>connecter en direct sur ce réseau prestataire</a:t>
            </a:r>
          </a:p>
          <a:p>
            <a:pPr lvl="1"/>
            <a:endParaRPr lang="fr-FR" dirty="0"/>
          </a:p>
          <a:p>
            <a:pPr>
              <a:buClr>
                <a:srgbClr val="032D59"/>
              </a:buClr>
              <a:buFont typeface="Wingdings" panose="05000000000000000000" pitchFamily="2" charset="2"/>
              <a:buChar char="è"/>
            </a:pPr>
            <a:r>
              <a:rPr lang="fr-FR" dirty="0" smtClean="0"/>
              <a:t>Certains prestataires </a:t>
            </a:r>
            <a:r>
              <a:rPr lang="fr-FR" sz="2300" dirty="0"/>
              <a:t>souhaitent que la mise en service soit prononcée sans la connexion au réseau CHU, donc uniquement en recette « usine » » prestataire,</a:t>
            </a:r>
          </a:p>
          <a:p>
            <a:pPr>
              <a:buClr>
                <a:srgbClr val="032D59"/>
              </a:buClr>
              <a:buFont typeface="Wingdings" panose="05000000000000000000" pitchFamily="2" charset="2"/>
              <a:buChar char="è"/>
            </a:pPr>
            <a:r>
              <a:rPr lang="fr-FR" sz="2300" b="1" dirty="0"/>
              <a:t>Cela va à l’encontre du </a:t>
            </a:r>
            <a:r>
              <a:rPr lang="fr-FR" b="1" dirty="0"/>
              <a:t>cadre contractuel </a:t>
            </a:r>
            <a:r>
              <a:rPr lang="fr-FR" dirty="0"/>
              <a:t>rappelé </a:t>
            </a:r>
            <a:r>
              <a:rPr lang="fr-FR" dirty="0" smtClean="0"/>
              <a:t>ci-avant et correspond à un transfert important de responsabilité vers le CHU.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61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0" y="74380"/>
            <a:ext cx="11218619" cy="836146"/>
          </a:xfrm>
        </p:spPr>
        <p:txBody>
          <a:bodyPr>
            <a:normAutofit/>
          </a:bodyPr>
          <a:lstStyle/>
          <a:p>
            <a:r>
              <a:rPr lang="fr-FR" dirty="0" smtClean="0"/>
              <a:t>Schéma n°1 : Réseau complètement autonome (1/4)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58989" y="2169861"/>
            <a:ext cx="5436522" cy="254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400" u="sng" dirty="0">
                <a:solidFill>
                  <a:srgbClr val="032D59"/>
                </a:solidFill>
                <a:sym typeface="Wingdings" panose="05000000000000000000" pitchFamily="2" charset="2"/>
              </a:rPr>
              <a:t>Caractéristiques propres aux systèmes </a:t>
            </a:r>
            <a:r>
              <a:rPr lang="fr-FR" sz="1400" u="sng" dirty="0" smtClean="0">
                <a:solidFill>
                  <a:srgbClr val="032D59"/>
                </a:solidFill>
                <a:sym typeface="Wingdings" panose="05000000000000000000" pitchFamily="2" charset="2"/>
              </a:rPr>
              <a:t>industriels</a:t>
            </a:r>
            <a:r>
              <a:rPr lang="fr-FR" sz="1400" dirty="0">
                <a:solidFill>
                  <a:srgbClr val="032D59"/>
                </a:solidFill>
                <a:sym typeface="Wingdings" panose="05000000000000000000" pitchFamily="2" charset="2"/>
              </a:rPr>
              <a:t> </a:t>
            </a: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:</a:t>
            </a:r>
            <a:endParaRPr lang="fr-FR" sz="1400" dirty="0">
              <a:solidFill>
                <a:srgbClr val="032D59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400" b="1" dirty="0" smtClean="0">
                <a:solidFill>
                  <a:srgbClr val="032D59"/>
                </a:solidFill>
                <a:sym typeface="Wingdings" panose="05000000000000000000" pitchFamily="2" charset="2"/>
              </a:rPr>
              <a:t> - Contraintes d’isolement souvent imposées par le fournisseur/fabricant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400" b="1" dirty="0" smtClean="0">
                <a:solidFill>
                  <a:srgbClr val="032D59"/>
                </a:solidFill>
                <a:sym typeface="Wingdings" panose="05000000000000000000" pitchFamily="2" charset="2"/>
              </a:rPr>
              <a:t> - </a:t>
            </a:r>
            <a:r>
              <a:rPr lang="fr-FR" sz="1400" dirty="0">
                <a:solidFill>
                  <a:srgbClr val="032D59"/>
                </a:solidFill>
                <a:sym typeface="Wingdings" panose="05000000000000000000" pitchFamily="2" charset="2"/>
              </a:rPr>
              <a:t>T</a:t>
            </a: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rès </a:t>
            </a:r>
            <a:r>
              <a:rPr lang="fr-FR" sz="1400" dirty="0">
                <a:solidFill>
                  <a:srgbClr val="032D59"/>
                </a:solidFill>
                <a:sym typeface="Wingdings" panose="05000000000000000000" pitchFamily="2" charset="2"/>
              </a:rPr>
              <a:t>peu évolutifs dans le temps, </a:t>
            </a:r>
            <a:endParaRPr lang="fr-FR" sz="1400" dirty="0" smtClean="0">
              <a:solidFill>
                <a:srgbClr val="032D59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 - Peu ouverts </a:t>
            </a:r>
            <a:r>
              <a:rPr lang="fr-FR" sz="1400" dirty="0">
                <a:solidFill>
                  <a:srgbClr val="032D59"/>
                </a:solidFill>
                <a:sym typeface="Wingdings" panose="05000000000000000000" pitchFamily="2" charset="2"/>
              </a:rPr>
              <a:t>(interfaces très limitées</a:t>
            </a: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 - Ciblés </a:t>
            </a:r>
            <a:r>
              <a:rPr lang="fr-FR" sz="1400" dirty="0">
                <a:solidFill>
                  <a:srgbClr val="032D59"/>
                </a:solidFill>
                <a:sym typeface="Wingdings" panose="05000000000000000000" pitchFamily="2" charset="2"/>
              </a:rPr>
              <a:t>s</a:t>
            </a: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ur </a:t>
            </a:r>
            <a:r>
              <a:rPr lang="fr-FR" sz="1400" dirty="0">
                <a:solidFill>
                  <a:srgbClr val="032D59"/>
                </a:solidFill>
                <a:sym typeface="Wingdings" panose="05000000000000000000" pitchFamily="2" charset="2"/>
              </a:rPr>
              <a:t>une seule </a:t>
            </a: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fonction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400" dirty="0" smtClean="0">
                <a:solidFill>
                  <a:srgbClr val="032D59"/>
                </a:solidFill>
                <a:sym typeface="Wingdings" panose="05000000000000000000" pitchFamily="2" charset="2"/>
              </a:rPr>
              <a:t> - </a:t>
            </a:r>
            <a:r>
              <a:rPr lang="fr-FR" sz="1400" b="1" dirty="0" smtClean="0">
                <a:solidFill>
                  <a:srgbClr val="032D59"/>
                </a:solidFill>
                <a:sym typeface="Wingdings" panose="05000000000000000000" pitchFamily="2" charset="2"/>
              </a:rPr>
              <a:t>Un seul équipement (automate ou poste informatique physique) fait office de passerelle avec le reste du monde</a:t>
            </a:r>
            <a:endParaRPr lang="fr-FR" sz="1400" b="1" dirty="0">
              <a:solidFill>
                <a:srgbClr val="032D59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930" y="1037344"/>
            <a:ext cx="5552426" cy="503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786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0" y="74380"/>
            <a:ext cx="11218619" cy="836146"/>
          </a:xfrm>
        </p:spPr>
        <p:txBody>
          <a:bodyPr>
            <a:normAutofit/>
          </a:bodyPr>
          <a:lstStyle/>
          <a:p>
            <a:r>
              <a:rPr lang="fr-FR" dirty="0" smtClean="0"/>
              <a:t>Schéma n°1 : Réseau complètement autonome (2/4)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7061" y="1250950"/>
            <a:ext cx="9763089" cy="462914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r-FR" sz="4000" b="1" dirty="0"/>
              <a:t>Caractéristiques principales du schéma n°1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032D59"/>
              </a:buClr>
              <a:buFont typeface="Wingdings" panose="05000000000000000000" pitchFamily="2" charset="2"/>
              <a:buChar char="è"/>
            </a:pPr>
            <a:r>
              <a:rPr lang="fr-FR" sz="3100" dirty="0">
                <a:sym typeface="Wingdings" panose="05000000000000000000" pitchFamily="2" charset="2"/>
              </a:rPr>
              <a:t>Caractéristiques propres aux systèmes industriels, très peu évolutifs dans le temps, très fermés (interfaces très limitées) et ciblés sur une seule fonction</a:t>
            </a:r>
            <a:r>
              <a:rPr lang="fr-FR" sz="3100" dirty="0" smtClean="0">
                <a:sym typeface="Wingdings" panose="05000000000000000000" pitchFamily="2" charset="2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fr-FR" sz="3100" dirty="0"/>
          </a:p>
          <a:p>
            <a:pPr marL="0" indent="0">
              <a:buNone/>
            </a:pPr>
            <a:r>
              <a:rPr lang="fr-FR" sz="3200" b="1" dirty="0"/>
              <a:t>Schéma déjà appliqué pour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/>
              <a:t>Système de tri </a:t>
            </a:r>
            <a:r>
              <a:rPr lang="fr-FR" sz="3200" dirty="0" smtClean="0"/>
              <a:t>METRIC-Jensen de </a:t>
            </a:r>
            <a:r>
              <a:rPr lang="fr-FR" sz="3200" dirty="0"/>
              <a:t>la </a:t>
            </a:r>
            <a:r>
              <a:rPr lang="fr-FR" sz="3200" dirty="0" smtClean="0"/>
              <a:t>blanchisserie,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 smtClean="0"/>
              <a:t>Système </a:t>
            </a:r>
            <a:r>
              <a:rPr lang="fr-FR" sz="3200" dirty="0"/>
              <a:t>d’engagement déporté </a:t>
            </a:r>
            <a:r>
              <a:rPr lang="fr-FR" sz="3200" dirty="0" err="1" smtClean="0"/>
              <a:t>Kannegiesser</a:t>
            </a:r>
            <a:r>
              <a:rPr lang="fr-FR" sz="3200" dirty="0" smtClean="0"/>
              <a:t> pour </a:t>
            </a:r>
            <a:r>
              <a:rPr lang="fr-FR" sz="3200" dirty="0"/>
              <a:t>le grand plat </a:t>
            </a:r>
            <a:r>
              <a:rPr lang="fr-FR" sz="3200" dirty="0" smtClean="0"/>
              <a:t>(</a:t>
            </a:r>
            <a:r>
              <a:rPr lang="fr-FR" sz="3200" dirty="0"/>
              <a:t>blanchisserie)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 smtClean="0"/>
              <a:t>Ancien </a:t>
            </a:r>
            <a:r>
              <a:rPr lang="fr-FR" sz="3200" dirty="0"/>
              <a:t>réseau propriétaire Sauter (CVC de Saint Jacques et périphériques)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/>
              <a:t>SSI (Système de Sécurité Incendie</a:t>
            </a:r>
            <a:r>
              <a:rPr lang="fr-FR" sz="3200" dirty="0" smtClean="0"/>
              <a:t>),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 smtClean="0"/>
              <a:t>GTE </a:t>
            </a:r>
            <a:r>
              <a:rPr lang="fr-FR" sz="3200" dirty="0"/>
              <a:t>(Gestion Technique Electrique </a:t>
            </a:r>
            <a:r>
              <a:rPr lang="fr-FR" sz="3200" dirty="0">
                <a:sym typeface="Wingdings" panose="05000000000000000000" pitchFamily="2" charset="2"/>
              </a:rPr>
              <a:t></a:t>
            </a:r>
            <a:r>
              <a:rPr lang="fr-FR" sz="3200" dirty="0"/>
              <a:t> boucle haute tension)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 smtClean="0"/>
              <a:t>Autre exemple visité : DAOM aux HCL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fr-FR" sz="6000" b="1" dirty="0" smtClean="0"/>
              <a:t>+</a:t>
            </a:r>
          </a:p>
          <a:p>
            <a:pPr marL="0" indent="0">
              <a:buNone/>
            </a:pPr>
            <a:r>
              <a:rPr lang="fr-FR" sz="3200" dirty="0" smtClean="0"/>
              <a:t>Un </a:t>
            </a:r>
            <a:r>
              <a:rPr lang="fr-FR" sz="3200" dirty="0"/>
              <a:t>seul </a:t>
            </a:r>
            <a:r>
              <a:rPr lang="fr-FR" sz="3200" dirty="0" smtClean="0"/>
              <a:t>équipement (automate ou poste informatique physique (pas un </a:t>
            </a:r>
            <a:r>
              <a:rPr lang="fr-FR" sz="3200" dirty="0"/>
              <a:t>switch</a:t>
            </a:r>
            <a:r>
              <a:rPr lang="fr-FR" sz="3200" dirty="0" smtClean="0"/>
              <a:t>)) est connecté </a:t>
            </a:r>
            <a:r>
              <a:rPr lang="fr-FR" sz="3200" dirty="0"/>
              <a:t>par deux cartes réseau distinctes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/>
              <a:t>Au réseau du CHU</a:t>
            </a:r>
          </a:p>
          <a:p>
            <a:pPr>
              <a:spcBef>
                <a:spcPts val="600"/>
              </a:spcBef>
              <a:buClr>
                <a:srgbClr val="032D59"/>
              </a:buClr>
            </a:pPr>
            <a:r>
              <a:rPr lang="fr-FR" sz="3200" dirty="0"/>
              <a:t>Au réseau lot chantier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fr-FR" sz="3200" dirty="0" smtClean="0"/>
              <a:t>Celui-ci </a:t>
            </a:r>
            <a:r>
              <a:rPr lang="fr-FR" sz="3200" dirty="0"/>
              <a:t>fait office </a:t>
            </a:r>
            <a:r>
              <a:rPr lang="fr-FR" sz="3300" dirty="0"/>
              <a:t>de </a:t>
            </a:r>
            <a:r>
              <a:rPr lang="fr-FR" sz="3300" b="1" dirty="0"/>
              <a:t>passerelle</a:t>
            </a:r>
            <a:r>
              <a:rPr lang="fr-FR" sz="3300" dirty="0"/>
              <a:t> entre le </a:t>
            </a:r>
            <a:r>
              <a:rPr lang="fr-FR" sz="3200" dirty="0"/>
              <a:t>réseau du </a:t>
            </a:r>
            <a:r>
              <a:rPr lang="fr-FR" sz="3200" dirty="0" smtClean="0"/>
              <a:t>CHU </a:t>
            </a:r>
            <a:r>
              <a:rPr lang="fr-FR" sz="3200" dirty="0"/>
              <a:t>et celui du lot </a:t>
            </a:r>
            <a:r>
              <a:rPr lang="fr-FR" sz="3200" dirty="0" smtClean="0"/>
              <a:t>chantier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fr-FR" sz="3200" dirty="0" smtClean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fr-FR" sz="3200" dirty="0" smtClean="0"/>
              <a:t>Le réseau autonome du lot chantier est connecté exclusivement à un seul autre réseau, celui </a:t>
            </a:r>
            <a:r>
              <a:rPr lang="fr-FR" sz="3200" dirty="0"/>
              <a:t>du CHU</a:t>
            </a:r>
            <a:r>
              <a:rPr lang="fr-FR" sz="3200" dirty="0" smtClean="0"/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032D59"/>
              </a:buClr>
              <a:buFont typeface="Wingdings" panose="05000000000000000000" pitchFamily="2" charset="2"/>
              <a:buChar char="è"/>
            </a:pPr>
            <a:r>
              <a:rPr lang="fr-FR" sz="3000" dirty="0"/>
              <a:t>Pas de connexion externe directe du réseau autonome à internet (ni par 4G/5G, ni par modem, ni par PC télémaintenance) </a:t>
            </a:r>
            <a:r>
              <a:rPr lang="fr-FR" sz="3000" dirty="0" smtClean="0"/>
              <a:t>!!</a:t>
            </a:r>
            <a:endParaRPr lang="fr-FR" sz="3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43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0" y="74380"/>
            <a:ext cx="11218619" cy="836146"/>
          </a:xfrm>
        </p:spPr>
        <p:txBody>
          <a:bodyPr>
            <a:normAutofit/>
          </a:bodyPr>
          <a:lstStyle/>
          <a:p>
            <a:r>
              <a:rPr lang="fr-FR" dirty="0" smtClean="0"/>
              <a:t>Schéma n°1 : Réseau complètement autonome (3/4)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6111" y="1130300"/>
            <a:ext cx="11293437" cy="490201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r-FR" sz="3500" b="1" dirty="0" smtClean="0"/>
              <a:t>Conséquence après connexion au réseau du CHU</a:t>
            </a:r>
            <a:endParaRPr lang="fr-FR" sz="3500" b="1" dirty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dirty="0" smtClean="0"/>
              <a:t>Visibilité et supervision informatique du réseau autonome par la DSN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200" dirty="0" smtClean="0"/>
              <a:t>Seul </a:t>
            </a:r>
            <a:r>
              <a:rPr lang="fr-FR" sz="2200" dirty="0"/>
              <a:t>le poste informatique passerelle connecté au réseau du CHU est « visible » par le réseau </a:t>
            </a:r>
            <a:r>
              <a:rPr lang="fr-FR" sz="2200" dirty="0" smtClean="0"/>
              <a:t>CHU </a:t>
            </a:r>
            <a:r>
              <a:rPr lang="fr-FR" sz="2200" b="1" dirty="0" smtClean="0"/>
              <a:t>(liaison terminale du port de l’ONU)</a:t>
            </a:r>
            <a:endParaRPr lang="fr-FR" sz="2200" b="1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200" dirty="0"/>
              <a:t>Lui seul peut et </a:t>
            </a:r>
            <a:r>
              <a:rPr lang="fr-FR" sz="2200" b="1" dirty="0"/>
              <a:t>doit subir les mises à jour de sécurité </a:t>
            </a:r>
            <a:r>
              <a:rPr lang="fr-FR" sz="2200" dirty="0"/>
              <a:t>imposées par la DSN du CHU (antivirus et OS)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200" dirty="0"/>
              <a:t>Aucune supervision possible des autres équipements du réseau autonome par la DSN</a:t>
            </a:r>
          </a:p>
          <a:p>
            <a:pPr marL="0" indent="0">
              <a:spcBef>
                <a:spcPts val="600"/>
              </a:spcBef>
              <a:buNone/>
            </a:pPr>
            <a:endParaRPr lang="fr-FR" sz="23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dirty="0" smtClean="0"/>
              <a:t>Responsabilité du réseau et de son système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r-FR" sz="2800" dirty="0" smtClean="0">
                <a:sym typeface="Wingdings" panose="05000000000000000000" pitchFamily="2" charset="2"/>
              </a:rPr>
              <a:t> </a:t>
            </a:r>
            <a:r>
              <a:rPr lang="fr-FR" sz="2800" dirty="0" smtClean="0"/>
              <a:t>L’ensemble du système et du réseau autonome du lot chantier est totalement hors périmètre et hors responsabilité DSN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200" dirty="0"/>
              <a:t>La DSN n’interviendra pas sur ce </a:t>
            </a:r>
            <a:r>
              <a:rPr lang="fr-FR" sz="2200" dirty="0" smtClean="0"/>
              <a:t>réseau autonome, </a:t>
            </a:r>
            <a:r>
              <a:rPr lang="fr-FR" sz="2200" dirty="0"/>
              <a:t>ni en </a:t>
            </a:r>
            <a:r>
              <a:rPr lang="fr-FR" sz="2200" dirty="0" smtClean="0"/>
              <a:t>fourniture d’équipements, </a:t>
            </a:r>
            <a:r>
              <a:rPr lang="fr-FR" sz="2200" dirty="0"/>
              <a:t>ni en </a:t>
            </a:r>
            <a:r>
              <a:rPr lang="fr-FR" sz="2200" dirty="0" smtClean="0"/>
              <a:t>déploiement, ni en administration, ni en support/assistance, </a:t>
            </a:r>
            <a:r>
              <a:rPr lang="fr-FR" sz="2200" dirty="0"/>
              <a:t>ni en mise à </a:t>
            </a:r>
            <a:r>
              <a:rPr lang="fr-FR" sz="2200" dirty="0" smtClean="0"/>
              <a:t>jour/maintenance</a:t>
            </a:r>
            <a:endParaRPr lang="fr-FR" sz="2200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200" dirty="0"/>
              <a:t>La DSN n’appliquera aucune mise à jour applicative (logiciel), antivirus et OS sur ce réseau et le </a:t>
            </a:r>
            <a:r>
              <a:rPr lang="fr-FR" sz="2200" dirty="0" smtClean="0"/>
              <a:t>système 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200" dirty="0" smtClean="0"/>
              <a:t>excepté la transmission des mises à jour obligatoires à appliquer sur le poste passerelle</a:t>
            </a:r>
            <a:endParaRPr lang="fr-FR" sz="2200" dirty="0"/>
          </a:p>
          <a:p>
            <a:pPr marL="0" indent="0">
              <a:spcBef>
                <a:spcPts val="600"/>
              </a:spcBef>
              <a:buNone/>
            </a:pPr>
            <a:endParaRPr lang="fr-FR" sz="2300" dirty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dirty="0" smtClean="0"/>
              <a:t>Administration du réseau autonome et du système</a:t>
            </a:r>
            <a:endParaRPr lang="fr-FR" sz="2800" i="1" dirty="0"/>
          </a:p>
          <a:p>
            <a:pPr marL="38100" lvl="1" indent="0">
              <a:spcBef>
                <a:spcPts val="600"/>
              </a:spcBef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 </a:t>
            </a:r>
            <a:r>
              <a:rPr lang="fr-FR" sz="2400" dirty="0"/>
              <a:t>Le réseau autonome et son système seront administrés et sous la responsabilité exclusive du service exploitant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/>
              <a:t>Contrat de maintenance </a:t>
            </a:r>
            <a:r>
              <a:rPr lang="fr-FR" sz="2300" dirty="0" smtClean="0"/>
              <a:t>et niveau de garantie à </a:t>
            </a:r>
            <a:r>
              <a:rPr lang="fr-FR" sz="2300" dirty="0"/>
              <a:t>prévoir et mettre en place par le service exploitant </a:t>
            </a:r>
            <a:r>
              <a:rPr lang="fr-FR" sz="2300" dirty="0" smtClean="0"/>
              <a:t>directement avec </a:t>
            </a:r>
            <a:r>
              <a:rPr lang="fr-FR" sz="2300" dirty="0"/>
              <a:t>le </a:t>
            </a:r>
            <a:r>
              <a:rPr lang="fr-FR" sz="2300" dirty="0" smtClean="0"/>
              <a:t>prestataire</a:t>
            </a:r>
            <a:endParaRPr lang="fr-FR" sz="2300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 smtClean="0"/>
              <a:t>Réseau conçu et réalisé exclusivement par le prestataire et Indépendance de ce réseau autonome (@IP et </a:t>
            </a:r>
            <a:r>
              <a:rPr lang="fr-FR" sz="2300" dirty="0" err="1" smtClean="0"/>
              <a:t>VLANs</a:t>
            </a:r>
            <a:r>
              <a:rPr lang="fr-FR" sz="2300" dirty="0" smtClean="0"/>
              <a:t>) avec celui du réseau du CHU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/>
              <a:t>	</a:t>
            </a:r>
            <a:r>
              <a:rPr lang="fr-FR" sz="2300" dirty="0" smtClean="0"/>
              <a:t>Elément imposé par le CHU : le </a:t>
            </a:r>
            <a:r>
              <a:rPr lang="fr-FR" sz="2300" dirty="0"/>
              <a:t>paramétrage @IP de la carte réseau du poste passerelle connecté au réseau du </a:t>
            </a:r>
            <a:r>
              <a:rPr lang="fr-FR" sz="2300" dirty="0" smtClean="0"/>
              <a:t>CHU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>
                <a:sym typeface="Wingdings" panose="05000000000000000000" pitchFamily="2" charset="2"/>
              </a:rPr>
              <a:t>	</a:t>
            </a:r>
            <a:r>
              <a:rPr lang="fr-FR" sz="2300" dirty="0" smtClean="0">
                <a:sym typeface="Wingdings" panose="05000000000000000000" pitchFamily="2" charset="2"/>
              </a:rPr>
              <a:t>Obligation de ne pas avoir de doublon</a:t>
            </a:r>
            <a:r>
              <a:rPr lang="fr-FR" sz="2300" dirty="0" smtClean="0"/>
              <a:t>s avec @IP et </a:t>
            </a:r>
            <a:r>
              <a:rPr lang="fr-FR" sz="2300" dirty="0" err="1" smtClean="0"/>
              <a:t>VLANs</a:t>
            </a:r>
            <a:r>
              <a:rPr lang="fr-FR" sz="2300" dirty="0" smtClean="0"/>
              <a:t> du réseau CHU</a:t>
            </a:r>
            <a:endParaRPr lang="fr-FR" sz="2300" dirty="0"/>
          </a:p>
          <a:p>
            <a:pPr marL="0" indent="0">
              <a:spcBef>
                <a:spcPts val="600"/>
              </a:spcBef>
              <a:buNone/>
            </a:pPr>
            <a:endParaRPr lang="fr-FR" sz="2300" dirty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dirty="0" smtClean="0"/>
              <a:t>Sécurité du réseau autonome</a:t>
            </a:r>
            <a:endParaRPr lang="fr-FR" sz="2800" i="1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 smtClean="0"/>
              <a:t>Sensibilité et fragilité extrêmes du réseau autonome aux virus du fait d’une situation figée (absence de mise à jour antivirus et OS)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 smtClean="0"/>
              <a:t>Toute connexion de PC/ équipements externes à ce réseau « figé » représente un risque d’infection par et pour le PC/équipement externe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 smtClean="0"/>
              <a:t>Nécessité de restreindre la connexion du poste passerelle au réseau du CHU pour la sécurité du réseau du CHU et celle du réseau autonome (filtres restrictifs)</a:t>
            </a:r>
          </a:p>
          <a:p>
            <a:pPr marL="266700" lvl="1" indent="0">
              <a:spcBef>
                <a:spcPts val="600"/>
              </a:spcBef>
              <a:buNone/>
            </a:pPr>
            <a:endParaRPr lang="fr-FR" sz="23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dirty="0"/>
              <a:t>Télémaintenance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/>
              <a:t>Depuis internet via portail d’accès télémaintenance fourni par CHU par rebond sur le poste </a:t>
            </a:r>
            <a:r>
              <a:rPr lang="fr-FR" sz="2300" dirty="0" smtClean="0"/>
              <a:t>passerelle (mode préconisé par la DSN du CHU)</a:t>
            </a:r>
            <a:endParaRPr lang="fr-FR" sz="2300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300" dirty="0"/>
              <a:t>Par connexion d’un PC prestataire « en local » sur réseau lot </a:t>
            </a:r>
            <a:r>
              <a:rPr lang="fr-FR" sz="2300" dirty="0" smtClean="0"/>
              <a:t>chantier </a:t>
            </a:r>
            <a:r>
              <a:rPr lang="fr-FR" sz="2300" dirty="0" smtClean="0">
                <a:sym typeface="Wingdings" panose="05000000000000000000" pitchFamily="2" charset="2"/>
              </a:rPr>
              <a:t> </a:t>
            </a:r>
            <a:r>
              <a:rPr lang="fr-FR" sz="2300" dirty="0" smtClean="0"/>
              <a:t>Rappel : Ce </a:t>
            </a:r>
            <a:r>
              <a:rPr lang="fr-FR" sz="2300" dirty="0"/>
              <a:t>mode de télémaintenance représente un risque </a:t>
            </a:r>
            <a:r>
              <a:rPr lang="fr-FR" sz="2300" dirty="0" smtClean="0"/>
              <a:t>d’infection du réseau autonome </a:t>
            </a:r>
            <a:r>
              <a:rPr lang="fr-FR" sz="2300" dirty="0"/>
              <a:t>par et pour le PC de </a:t>
            </a:r>
            <a:r>
              <a:rPr lang="fr-FR" sz="2300" dirty="0" smtClean="0"/>
              <a:t>télémaintenance</a:t>
            </a:r>
            <a:endParaRPr lang="fr-FR" sz="23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185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0" y="74380"/>
            <a:ext cx="11218619" cy="836146"/>
          </a:xfrm>
        </p:spPr>
        <p:txBody>
          <a:bodyPr>
            <a:normAutofit/>
          </a:bodyPr>
          <a:lstStyle/>
          <a:p>
            <a:r>
              <a:rPr lang="fr-FR" dirty="0" smtClean="0"/>
              <a:t>Schéma n°1 : Réseau complètement autonome (4/4)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6112" y="1130300"/>
            <a:ext cx="11161380" cy="490201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fr-FR" sz="3500" b="1" dirty="0" smtClean="0"/>
              <a:t>Conséquence après connexion au réseau du CHU</a:t>
            </a:r>
          </a:p>
          <a:p>
            <a:pPr marL="0" indent="0">
              <a:buNone/>
            </a:pPr>
            <a:endParaRPr lang="fr-FR" sz="35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fr-FR" sz="2700" i="1" u="sng" dirty="0">
                <a:sym typeface="Wingdings" panose="05000000000000000000" pitchFamily="2" charset="2"/>
              </a:rPr>
              <a:t>Ecueil sécuritaire à traiter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r-FR" dirty="0" smtClean="0">
                <a:sym typeface="Wingdings" panose="05000000000000000000" pitchFamily="2" charset="2"/>
              </a:rPr>
              <a:t>Nécessité </a:t>
            </a:r>
            <a:r>
              <a:rPr lang="fr-FR" dirty="0">
                <a:sym typeface="Wingdings" panose="05000000000000000000" pitchFamily="2" charset="2"/>
              </a:rPr>
              <a:t>de </a:t>
            </a:r>
            <a:r>
              <a:rPr lang="fr-FR" dirty="0" smtClean="0">
                <a:sym typeface="Wingdings" panose="05000000000000000000" pitchFamily="2" charset="2"/>
              </a:rPr>
              <a:t>restreindre </a:t>
            </a:r>
            <a:r>
              <a:rPr lang="fr-FR" dirty="0">
                <a:sym typeface="Wingdings" panose="05000000000000000000" pitchFamily="2" charset="2"/>
              </a:rPr>
              <a:t>les ports autorisés </a:t>
            </a:r>
            <a:r>
              <a:rPr lang="fr-FR" dirty="0" smtClean="0">
                <a:sym typeface="Wingdings" panose="05000000000000000000" pitchFamily="2" charset="2"/>
              </a:rPr>
              <a:t>pour la connexion du poste passerelle via un pare-feu </a:t>
            </a:r>
            <a:r>
              <a:rPr lang="fr-FR" dirty="0">
                <a:sym typeface="Wingdings" panose="05000000000000000000" pitchFamily="2" charset="2"/>
              </a:rPr>
              <a:t>(interfaces, télémaintenance via réseau CHU) pour </a:t>
            </a:r>
            <a:r>
              <a:rPr lang="fr-FR" dirty="0" smtClean="0">
                <a:sym typeface="Wingdings" panose="05000000000000000000" pitchFamily="2" charset="2"/>
              </a:rPr>
              <a:t>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400" dirty="0" smtClean="0">
                <a:sym typeface="Wingdings" panose="05000000000000000000" pitchFamily="2" charset="2"/>
              </a:rPr>
              <a:t>- Protéger </a:t>
            </a:r>
            <a:r>
              <a:rPr lang="fr-FR" sz="2400" dirty="0">
                <a:sym typeface="Wingdings" panose="05000000000000000000" pitchFamily="2" charset="2"/>
              </a:rPr>
              <a:t>le réseau du chantier et ses équipements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	- Protéger </a:t>
            </a:r>
            <a:r>
              <a:rPr lang="fr-FR" sz="2400" dirty="0">
                <a:sym typeface="Wingdings" panose="05000000000000000000" pitchFamily="2" charset="2"/>
              </a:rPr>
              <a:t>le réseau du CHU de tout risque d’infection provenant du réseau chantier</a:t>
            </a:r>
          </a:p>
          <a:p>
            <a:pPr marL="0" indent="0">
              <a:spcBef>
                <a:spcPts val="600"/>
              </a:spcBef>
              <a:buNone/>
            </a:pPr>
            <a:endParaRPr lang="fr-FR" sz="28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u="sng" dirty="0" smtClean="0"/>
              <a:t>Liens </a:t>
            </a:r>
            <a:r>
              <a:rPr lang="fr-FR" sz="2800" i="1" u="sng" dirty="0"/>
              <a:t>avec SIH du CHU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500" dirty="0" smtClean="0"/>
              <a:t>- Liens très réduits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500" dirty="0" smtClean="0"/>
              <a:t>- Aucun </a:t>
            </a:r>
            <a:r>
              <a:rPr lang="fr-FR" sz="2500" dirty="0"/>
              <a:t>lien avec l’active directory, pas de SSO, 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500" dirty="0" smtClean="0"/>
              <a:t>- Aucun </a:t>
            </a:r>
            <a:r>
              <a:rPr lang="fr-FR" sz="2500" dirty="0"/>
              <a:t>accès possible aux répertoires bureautiques du CHU, ni aux applis du CHU depuis les équipements « chantier »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500" dirty="0" smtClean="0"/>
              <a:t>- Interfaces </a:t>
            </a:r>
            <a:r>
              <a:rPr lang="fr-FR" sz="2500" dirty="0"/>
              <a:t>entrantes limitées et filtrées (port et autres sécurités appliquées</a:t>
            </a:r>
            <a:r>
              <a:rPr lang="fr-FR" sz="2500" dirty="0" smtClean="0"/>
              <a:t>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500" dirty="0"/>
              <a:t>- Utilisation des cartes GAIA impossible (exemple DAOM aux HCL)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b="1" u="sng" dirty="0">
                <a:solidFill>
                  <a:srgbClr val="00B050"/>
                </a:solidFill>
              </a:rPr>
              <a:t>NB</a:t>
            </a:r>
            <a:r>
              <a:rPr lang="fr-FR" sz="2400" b="1" dirty="0">
                <a:solidFill>
                  <a:srgbClr val="00B050"/>
                </a:solidFill>
              </a:rPr>
              <a:t> : 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b="1" dirty="0">
                <a:solidFill>
                  <a:srgbClr val="00B050"/>
                </a:solidFill>
              </a:rPr>
              <a:t>Il est possible de mettre en place une interface simple de ‘fichier utilisateur’ vers le système autonome pour permettre aux utilisateurs de badger avec leur carte GAIA sur le réseau autonome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b="1" dirty="0">
                <a:solidFill>
                  <a:srgbClr val="00B050"/>
                </a:solidFill>
              </a:rPr>
              <a:t>La DSN-CHU a déjà mis en place avec succès ce type d’interface (DAV, robots autonomes de transport, etc.)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b="1" dirty="0">
                <a:solidFill>
                  <a:srgbClr val="00B050"/>
                </a:solidFill>
              </a:rPr>
              <a:t>Les contraintes et les limites sont toujours apparues au niveau du système autonome : 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b="1" dirty="0">
                <a:solidFill>
                  <a:srgbClr val="00B050"/>
                </a:solidFill>
              </a:rPr>
              <a:t>- Si le système autonome ne sait pas gérer l’interface automatique, les numéro RFID des cartes GAIA doivent être renseignées manuellement par des utilisateurs référents ou ne seront finalement pas renseignées !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b="1" dirty="0">
                <a:solidFill>
                  <a:srgbClr val="00B050"/>
                </a:solidFill>
              </a:rPr>
              <a:t>- Certaines interfaces sont aussi très pauvres/limitées : si l’interface n’accepte pas le code SESAME, le nom de l’agent, ni son code UF, il sera impossible d’obtenir des rapports d’activité ou événement par UF, agent, nom</a:t>
            </a:r>
            <a:endParaRPr lang="fr-FR" sz="2400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2800" dirty="0"/>
          </a:p>
          <a:p>
            <a:pPr marL="0" indent="0">
              <a:spcBef>
                <a:spcPts val="600"/>
              </a:spcBef>
              <a:buNone/>
            </a:pPr>
            <a:r>
              <a:rPr lang="fr-FR" sz="2800" i="1" u="sng" dirty="0" smtClean="0"/>
              <a:t>Etapes obligatoires pour validation mise en service du réseau autonome</a:t>
            </a:r>
            <a:endParaRPr lang="fr-FR" sz="2800" i="1" u="sng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500" b="1" dirty="0"/>
              <a:t>Validation formelle par les utilisateurs référents du service exploitant des contraintes et limites imposées par ce réseau autonome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 </a:t>
            </a:r>
            <a:r>
              <a:rPr lang="fr-FR" sz="2400" dirty="0"/>
              <a:t>Pas de GAIA, SSO, carte GAIA KO, accès répertoires bureautique, intranet, etc</a:t>
            </a:r>
            <a:r>
              <a:rPr lang="fr-FR" sz="2400" dirty="0" smtClean="0"/>
              <a:t>.</a:t>
            </a:r>
            <a:endParaRPr lang="fr-FR" sz="2400" dirty="0"/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dirty="0" smtClean="0"/>
              <a:t>Bon </a:t>
            </a:r>
            <a:r>
              <a:rPr lang="fr-FR" sz="2400" dirty="0"/>
              <a:t>fonctionnement en autonomie du système (recette prestataire)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dirty="0" smtClean="0"/>
              <a:t>Qualification de la bonne connexion du poste passerelle au réseau du CHU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dirty="0" smtClean="0"/>
              <a:t>Validation de l’application totale par le poste passerelle des mises à jour OS et antivirus transmises par le CHU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fr-FR" sz="2400" dirty="0" smtClean="0"/>
              <a:t>Qualification et validation des interfaces entrantes et sortantes avec le SIH (vers </a:t>
            </a:r>
            <a:r>
              <a:rPr lang="fr-FR" sz="2400" dirty="0" err="1" smtClean="0"/>
              <a:t>hypervision</a:t>
            </a:r>
            <a:r>
              <a:rPr lang="fr-FR" sz="2400" dirty="0" smtClean="0"/>
              <a:t> (</a:t>
            </a:r>
            <a:r>
              <a:rPr lang="fr-FR" sz="2400" dirty="0" err="1" smtClean="0"/>
              <a:t>bacnet</a:t>
            </a:r>
            <a:r>
              <a:rPr lang="fr-FR" sz="2400" dirty="0" smtClean="0"/>
              <a:t>/IP) ou autre)</a:t>
            </a:r>
          </a:p>
          <a:p>
            <a:pPr marL="266700" lvl="1" indent="0">
              <a:spcBef>
                <a:spcPts val="600"/>
              </a:spcBef>
              <a:buNone/>
            </a:pPr>
            <a:endParaRPr lang="fr-FR" sz="25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540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0" y="74380"/>
            <a:ext cx="11218619" cy="836146"/>
          </a:xfrm>
        </p:spPr>
        <p:txBody>
          <a:bodyPr>
            <a:normAutofit/>
          </a:bodyPr>
          <a:lstStyle/>
          <a:p>
            <a:r>
              <a:rPr lang="fr-FR" dirty="0" smtClean="0"/>
              <a:t>Schéma n°1 : Réseau complètement autonome (4/4)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6112" y="1130300"/>
            <a:ext cx="11161380" cy="4902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b="1" dirty="0" smtClean="0"/>
              <a:t>Synthèse</a:t>
            </a:r>
          </a:p>
          <a:p>
            <a:pPr marL="0" indent="0">
              <a:spcBef>
                <a:spcPts val="600"/>
              </a:spcBef>
              <a:buNone/>
            </a:pPr>
            <a:endParaRPr lang="fr-FR" sz="1600" i="1" dirty="0" smtClean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1600" i="1" dirty="0" smtClean="0">
                <a:sym typeface="Wingdings" panose="05000000000000000000" pitchFamily="2" charset="2"/>
              </a:rPr>
              <a:t>Système </a:t>
            </a:r>
            <a:r>
              <a:rPr lang="fr-FR" sz="1600" i="1" dirty="0">
                <a:sym typeface="Wingdings" panose="05000000000000000000" pitchFamily="2" charset="2"/>
              </a:rPr>
              <a:t>totalement isolé du reste du CHU, donc invisible</a:t>
            </a:r>
          </a:p>
          <a:p>
            <a:pPr marL="0" indent="0">
              <a:spcBef>
                <a:spcPts val="600"/>
              </a:spcBef>
              <a:buNone/>
            </a:pPr>
            <a:endParaRPr lang="fr-FR" sz="1600" i="1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1600" i="1" dirty="0">
                <a:sym typeface="Wingdings" panose="05000000000000000000" pitchFamily="2" charset="2"/>
              </a:rPr>
              <a:t>Absence complète d’accès aux services institutionnels CHU</a:t>
            </a:r>
          </a:p>
          <a:p>
            <a:pPr marL="0" indent="0">
              <a:spcBef>
                <a:spcPts val="600"/>
              </a:spcBef>
              <a:buNone/>
            </a:pPr>
            <a:endParaRPr lang="fr-FR" sz="1600" i="1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1600" i="1" dirty="0">
                <a:sym typeface="Wingdings" panose="05000000000000000000" pitchFamily="2" charset="2"/>
              </a:rPr>
              <a:t>Système sans fourniture/assistance/support, ni maintenance DSN</a:t>
            </a:r>
          </a:p>
          <a:p>
            <a:pPr marL="0" indent="0">
              <a:spcBef>
                <a:spcPts val="600"/>
              </a:spcBef>
              <a:buNone/>
            </a:pPr>
            <a:endParaRPr lang="fr-FR" sz="1600" i="1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1600" i="1" dirty="0">
                <a:sym typeface="Wingdings" panose="05000000000000000000" pitchFamily="2" charset="2"/>
              </a:rPr>
              <a:t>Système sensible aux attaques virales si infection</a:t>
            </a:r>
          </a:p>
          <a:p>
            <a:pPr marL="0" indent="0">
              <a:spcBef>
                <a:spcPts val="600"/>
              </a:spcBef>
              <a:buNone/>
            </a:pPr>
            <a:endParaRPr lang="fr-FR" sz="1600" i="1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1600" i="1" dirty="0">
                <a:sym typeface="Wingdings" panose="05000000000000000000" pitchFamily="2" charset="2"/>
              </a:rPr>
              <a:t>Réseau du système sans suivi</a:t>
            </a:r>
          </a:p>
          <a:p>
            <a:pPr marL="0" indent="0">
              <a:spcBef>
                <a:spcPts val="600"/>
              </a:spcBef>
              <a:buNone/>
            </a:pPr>
            <a:endParaRPr lang="fr-FR" sz="2700" i="1" dirty="0" smtClean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FB320-5A0C-4749-A014-B5ADAA13CCAB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00636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032D59"/>
          </a:solidFill>
        </a:ln>
      </a:spPr>
      <a:bodyPr rtlCol="0" anchor="ctr"/>
      <a:lstStyle>
        <a:defPPr algn="ctr">
          <a:defRPr dirty="0" smtClean="0">
            <a:solidFill>
              <a:srgbClr val="032D59"/>
            </a:solidFill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1600" dirty="0" smtClean="0">
            <a:solidFill>
              <a:srgbClr val="032D59"/>
            </a:solidFill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15615</TotalTime>
  <Words>1780</Words>
  <Application>Microsoft Office PowerPoint</Application>
  <PresentationFormat>Grand écran</PresentationFormat>
  <Paragraphs>147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Helvetica Neue</vt:lpstr>
      <vt:lpstr>Wingdings</vt:lpstr>
      <vt:lpstr>Conception personnalisée</vt:lpstr>
      <vt:lpstr>Interfaces Infra Réseaux – lots chantiers Analyse CHU-DSN</vt:lpstr>
      <vt:lpstr>Sommaire</vt:lpstr>
      <vt:lpstr>Points contractuels applicables à tous les prestataires de lots chantiers</vt:lpstr>
      <vt:lpstr>Phase chantier avant mise en service du réseau du CHU</vt:lpstr>
      <vt:lpstr>Schéma n°1 : Réseau complètement autonome (1/4) </vt:lpstr>
      <vt:lpstr>Schéma n°1 : Réseau complètement autonome (2/4) </vt:lpstr>
      <vt:lpstr>Schéma n°1 : Réseau complètement autonome (3/4)</vt:lpstr>
      <vt:lpstr>Schéma n°1 : Réseau complètement autonome (4/4)</vt:lpstr>
      <vt:lpstr>Schéma n°1 : Réseau complètement autonome (4/4)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GRELY</dc:creator>
  <cp:lastModifiedBy>BOULAY Catherine</cp:lastModifiedBy>
  <cp:revision>292</cp:revision>
  <dcterms:created xsi:type="dcterms:W3CDTF">2023-03-06T20:42:17Z</dcterms:created>
  <dcterms:modified xsi:type="dcterms:W3CDTF">2025-03-24T08:38:42Z</dcterms:modified>
</cp:coreProperties>
</file>